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8" r:id="rId2"/>
    <p:sldId id="436" r:id="rId3"/>
    <p:sldId id="468" r:id="rId4"/>
    <p:sldId id="469" r:id="rId5"/>
    <p:sldId id="476" r:id="rId6"/>
    <p:sldId id="471" r:id="rId7"/>
    <p:sldId id="478" r:id="rId8"/>
    <p:sldId id="486" r:id="rId9"/>
    <p:sldId id="487" r:id="rId10"/>
    <p:sldId id="473" r:id="rId11"/>
    <p:sldId id="488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93" r:id="rId27"/>
    <p:sldId id="400" r:id="rId28"/>
    <p:sldId id="490" r:id="rId29"/>
    <p:sldId id="420" r:id="rId30"/>
    <p:sldId id="483" r:id="rId31"/>
    <p:sldId id="433" r:id="rId32"/>
    <p:sldId id="445" r:id="rId33"/>
    <p:sldId id="370" r:id="rId34"/>
    <p:sldId id="492" r:id="rId35"/>
    <p:sldId id="485" r:id="rId36"/>
    <p:sldId id="372" r:id="rId37"/>
    <p:sldId id="346" r:id="rId38"/>
    <p:sldId id="373" r:id="rId39"/>
    <p:sldId id="495" r:id="rId40"/>
    <p:sldId id="494" r:id="rId41"/>
    <p:sldId id="496" r:id="rId42"/>
    <p:sldId id="497" r:id="rId43"/>
    <p:sldId id="498" r:id="rId44"/>
    <p:sldId id="459" r:id="rId45"/>
    <p:sldId id="499" r:id="rId46"/>
    <p:sldId id="460" r:id="rId47"/>
    <p:sldId id="501" r:id="rId48"/>
    <p:sldId id="406" r:id="rId49"/>
    <p:sldId id="502" r:id="rId50"/>
    <p:sldId id="443" r:id="rId51"/>
    <p:sldId id="452" r:id="rId52"/>
    <p:sldId id="446" r:id="rId53"/>
    <p:sldId id="503" r:id="rId54"/>
    <p:sldId id="440" r:id="rId55"/>
    <p:sldId id="442" r:id="rId56"/>
    <p:sldId id="504" r:id="rId57"/>
    <p:sldId id="408" r:id="rId58"/>
    <p:sldId id="505" r:id="rId59"/>
    <p:sldId id="510" r:id="rId60"/>
    <p:sldId id="506" r:id="rId61"/>
    <p:sldId id="409" r:id="rId62"/>
    <p:sldId id="507" r:id="rId63"/>
    <p:sldId id="410" r:id="rId64"/>
    <p:sldId id="508" r:id="rId65"/>
    <p:sldId id="413" r:id="rId66"/>
    <p:sldId id="511" r:id="rId67"/>
    <p:sldId id="414" r:id="rId68"/>
    <p:sldId id="512" r:id="rId69"/>
    <p:sldId id="419" r:id="rId70"/>
    <p:sldId id="513" r:id="rId71"/>
    <p:sldId id="514" r:id="rId72"/>
    <p:sldId id="515" r:id="rId73"/>
    <p:sldId id="517" r:id="rId74"/>
    <p:sldId id="519" r:id="rId75"/>
    <p:sldId id="518" r:id="rId76"/>
    <p:sldId id="520" r:id="rId77"/>
    <p:sldId id="435" r:id="rId7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83"/>
            <p14:sldId id="43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499"/>
            <p14:sldId id="460"/>
            <p14:sldId id="501"/>
            <p14:sldId id="406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18"/>
            <p14:sldId id="520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0" autoAdjust="0"/>
    <p:restoredTop sz="99664" autoAdjust="0"/>
  </p:normalViewPr>
  <p:slideViewPr>
    <p:cSldViewPr snapToGrid="0" snapToObjects="1">
      <p:cViewPr>
        <p:scale>
          <a:sx n="125" d="100"/>
          <a:sy n="125" d="100"/>
        </p:scale>
        <p:origin x="-1152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study: OOM causes and fixes</a:t>
            </a:r>
          </a:p>
          <a:p>
            <a:r>
              <a:rPr lang="en-US" altLang="zh-CN" dirty="0" smtClean="0"/>
              <a:t>Memory usage modeling</a:t>
            </a:r>
          </a:p>
          <a:p>
            <a:r>
              <a:rPr lang="en-US" altLang="zh-CN" dirty="0" smtClean="0"/>
              <a:t>Memory profiler for diagnosing OOM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912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occurs in the </a:t>
            </a:r>
            <a:r>
              <a:rPr lang="en-US" sz="1600" b="1" dirty="0" smtClean="0">
                <a:latin typeface="Arial"/>
                <a:cs typeface="Arial"/>
              </a:rPr>
              <a:t>applications not the framework’s service 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5059" y="4618358"/>
            <a:ext cx="900248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12549" y="3196318"/>
            <a:ext cx="900248" cy="3043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5862673" y="3500710"/>
            <a:ext cx="12510" cy="11176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5059" y="4250991"/>
            <a:ext cx="900248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00219" y="3500710"/>
            <a:ext cx="900248" cy="4199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5850343" y="3920618"/>
            <a:ext cx="24840" cy="33037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  <a:p>
            <a:pPr lvl="2"/>
            <a:r>
              <a:rPr lang="en-US" altLang="zh-CN" dirty="0" smtClean="0"/>
              <a:t>In detail, JVM heap has memory boundary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job, RDD)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81442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7" y="5615206"/>
            <a:ext cx="424395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Symptom: 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7" y="5615206"/>
            <a:ext cx="38456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-like data structure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compute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 words’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</a:t>
            </a:r>
            <a:r>
              <a:rPr lang="en-US" sz="2400" dirty="0"/>
              <a:t>: </a:t>
            </a:r>
            <a:r>
              <a:rPr lang="en-US" dirty="0" smtClean="0"/>
              <a:t>Distributed dataflow</a:t>
            </a:r>
            <a:endParaRPr lang="en-US" dirty="0"/>
          </a:p>
          <a:p>
            <a:pPr marL="342900" lvl="1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75540"/>
              </p:ext>
            </p:extLst>
          </p:nvPr>
        </p:nvGraphicFramePr>
        <p:xfrm>
          <a:off x="6407927" y="4859305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7927" y="4886727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5025416"/>
            <a:ext cx="1175062" cy="30391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534014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6331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Finding: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12463" y="4716957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4" y="4426107"/>
            <a:ext cx="442754" cy="107675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03094" y="4695305"/>
            <a:ext cx="242538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463094"/>
            <a:ext cx="1084299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463094"/>
            <a:ext cx="0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Idea: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(k, 1/2)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669034" y="4562158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500531" y="2483525"/>
            <a:ext cx="1031465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09789" y="3940178"/>
            <a:ext cx="50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779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617965"/>
            <a:ext cx="369542" cy="216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617965"/>
            <a:ext cx="320608" cy="615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4101338"/>
            <a:ext cx="1837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Output (</a:t>
            </a:r>
            <a:r>
              <a:rPr lang="en-US" sz="1600" b="1" dirty="0" err="1">
                <a:latin typeface="Arial"/>
                <a:cs typeface="Arial"/>
              </a:rPr>
              <a:t>k.first</a:t>
            </a:r>
            <a:r>
              <a:rPr lang="en-US" sz="1600" b="1" dirty="0"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1005410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9472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16960" y="3835842"/>
            <a:ext cx="1801369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merge; }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18329" y="3989731"/>
            <a:ext cx="1419904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</a:t>
            </a:r>
            <a:r>
              <a:rPr lang="en-US" altLang="zh-CN" dirty="0" smtClean="0">
                <a:solidFill>
                  <a:srgbClr val="393BAA"/>
                </a:solidFill>
              </a:rPr>
              <a:t>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  <a:endParaRPr lang="en-US" altLang="zh-CN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</a:t>
            </a:r>
            <a:r>
              <a:rPr lang="en-US" sz="1600" dirty="0" smtClean="0">
                <a:latin typeface="Arial"/>
                <a:cs typeface="Arial"/>
              </a:rPr>
              <a:t>back when </a:t>
            </a:r>
            <a:r>
              <a:rPr lang="en-US" sz="1600" dirty="0" smtClean="0">
                <a:latin typeface="Arial"/>
                <a:cs typeface="Arial"/>
              </a:rPr>
              <a:t>memory usage is </a:t>
            </a:r>
            <a:r>
              <a:rPr lang="en-US" sz="1600" dirty="0" smtClean="0">
                <a:latin typeface="Arial"/>
                <a:cs typeface="Arial"/>
              </a:rPr>
              <a:t>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</a:t>
            </a:r>
            <a:r>
              <a:rPr lang="en-US" sz="1600" dirty="0" smtClean="0">
                <a:latin typeface="Arial"/>
                <a:cs typeface="Arial"/>
              </a:rPr>
              <a:t>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60" name="Straight Arrow Connector 59"/>
          <p:cNvCxnSpPr>
            <a:stCxn id="69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86010" y="4659774"/>
            <a:ext cx="2003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</a:t>
            </a:r>
            <a:r>
              <a:rPr lang="en-US" sz="1600" dirty="0" smtClean="0">
                <a:latin typeface="Arial"/>
                <a:cs typeface="Arial"/>
              </a:rPr>
              <a:t>back when </a:t>
            </a:r>
            <a:r>
              <a:rPr lang="en-US" sz="1600" dirty="0" smtClean="0">
                <a:latin typeface="Arial"/>
                <a:cs typeface="Arial"/>
              </a:rPr>
              <a:t>memory usage is </a:t>
            </a:r>
            <a:r>
              <a:rPr lang="en-US" sz="1600" dirty="0" smtClean="0">
                <a:latin typeface="Arial"/>
                <a:cs typeface="Arial"/>
              </a:rPr>
              <a:t>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Related work: Fang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L, Nguyen K, Xu G, et al. </a:t>
            </a: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Interruptible tasks: Treating memory pressure as interrupts for highly scalable data-parallel </a:t>
            </a: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programs. </a:t>
            </a:r>
            <a:r>
              <a:rPr lang="en-US" sz="1200" i="1" dirty="0" smtClean="0">
                <a:solidFill>
                  <a:srgbClr val="FFFFFF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0"/>
      <p:bldP spid="81" grpId="1"/>
      <p:bldP spid="82" grpId="0" animBg="1"/>
      <p:bldP spid="8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</a:t>
            </a:r>
            <a:r>
              <a:rPr lang="en-US" altLang="zh-CN" dirty="0" smtClean="0"/>
              <a:t>and storing </a:t>
            </a:r>
            <a:r>
              <a:rPr lang="en-US" altLang="zh-CN" dirty="0" smtClean="0"/>
              <a:t>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0" y="3251200"/>
            <a:ext cx="5258438" cy="329819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227588" y="4207838"/>
            <a:ext cx="2804652" cy="116955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Commonly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282308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 [1], TPIE 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 [3] (future work)</a:t>
            </a:r>
          </a:p>
          <a:p>
            <a:pPr lvl="2"/>
            <a:r>
              <a:rPr lang="en-US" sz="1600" dirty="0" smtClean="0"/>
              <a:t>lower </a:t>
            </a:r>
            <a:r>
              <a:rPr lang="en-US" sz="1600" dirty="0"/>
              <a:t>levels of the </a:t>
            </a:r>
            <a:r>
              <a:rPr lang="en-US" sz="1600" dirty="0" smtClean="0"/>
              <a:t>tree</a:t>
            </a:r>
            <a:r>
              <a:rPr lang="en-US" sz="1600" dirty="0"/>
              <a:t>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</a:t>
            </a:r>
            <a:r>
              <a:rPr lang="en-US" sz="1200" dirty="0">
                <a:latin typeface="Arial"/>
                <a:cs typeface="Arial"/>
              </a:rPr>
              <a:t>“STXXL: Standard Template Library for Extra Large Data Sets.” </a:t>
            </a:r>
            <a:r>
              <a:rPr lang="en-US" sz="1200" dirty="0">
                <a:latin typeface="Arial"/>
                <a:cs typeface="Arial"/>
              </a:rPr>
              <a:t>http</a:t>
            </a:r>
            <a:r>
              <a:rPr lang="en-US" sz="1200" dirty="0">
                <a:latin typeface="Arial"/>
                <a:cs typeface="Arial"/>
              </a:rPr>
              <a:t>://</a:t>
            </a:r>
            <a:r>
              <a:rPr lang="en-US" sz="1200" dirty="0" err="1">
                <a:latin typeface="Arial"/>
                <a:cs typeface="Arial"/>
              </a:rPr>
              <a:t>stxxl.sourceforge.net</a:t>
            </a:r>
            <a:r>
              <a:rPr lang="en-US" sz="1200" dirty="0">
                <a:latin typeface="Arial"/>
                <a:cs typeface="Arial"/>
              </a:rPr>
              <a:t>/ 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[2] </a:t>
            </a:r>
            <a:r>
              <a:rPr lang="en-US" sz="1200" dirty="0">
                <a:latin typeface="Arial"/>
                <a:cs typeface="Arial"/>
              </a:rPr>
              <a:t>“TPIE 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</a:t>
            </a:r>
            <a:r>
              <a:rPr lang="en-US" sz="1200" dirty="0">
                <a:latin typeface="Arial"/>
                <a:cs typeface="Arial"/>
              </a:rPr>
              <a:t>http</a:t>
            </a:r>
            <a:r>
              <a:rPr lang="en-US" sz="1200" dirty="0">
                <a:latin typeface="Arial"/>
                <a:cs typeface="Arial"/>
              </a:rPr>
              <a:t>://madalgo.au.dk/tpie</a:t>
            </a:r>
            <a:r>
              <a:rPr lang="en-US" sz="1200" dirty="0">
                <a:latin typeface="Arial"/>
                <a:cs typeface="Arial"/>
              </a:rPr>
              <a:t>/</a:t>
            </a:r>
          </a:p>
          <a:p>
            <a:r>
              <a:rPr lang="en-US" sz="1200" dirty="0">
                <a:latin typeface="Arial"/>
                <a:cs typeface="Arial"/>
              </a:rPr>
              <a:t>[3</a:t>
            </a:r>
            <a:r>
              <a:rPr lang="en-US" sz="1200" dirty="0">
                <a:latin typeface="Arial"/>
                <a:cs typeface="Arial"/>
              </a:rPr>
              <a:t>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</a:t>
            </a:r>
            <a:r>
              <a:rPr lang="en-US" sz="1200" dirty="0">
                <a:latin typeface="Arial"/>
                <a:cs typeface="Arial"/>
              </a:rPr>
              <a:t>trees. SOCC 2013.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893402" y="2379495"/>
            <a:ext cx="1115040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93402" y="4832963"/>
            <a:ext cx="1115040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99542" y="3629175"/>
            <a:ext cx="1115040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  <a:endParaRPr lang="en-US" altLang="zh-CN" sz="3200" dirty="0" smtClean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r>
              <a:rPr lang="en-US" altLang="zh-CN" dirty="0" smtClean="0">
                <a:solidFill>
                  <a:srgbClr val="393BAA"/>
                </a:solidFill>
              </a:rPr>
              <a:t>It is hard for users to figure out the causes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Static &lt;</a:t>
            </a:r>
            <a:r>
              <a:rPr lang="en-US" sz="1800" i="1" dirty="0" smtClean="0"/>
              <a:t>data</a:t>
            </a:r>
            <a:r>
              <a:rPr lang="en-US" sz="1800" dirty="0" smtClean="0"/>
              <a:t>, </a:t>
            </a:r>
            <a:r>
              <a:rPr lang="en-US" sz="1800" i="1" dirty="0" smtClean="0"/>
              <a:t>configurations</a:t>
            </a:r>
            <a:r>
              <a:rPr lang="en-US" sz="1800" dirty="0" smtClean="0"/>
              <a:t>, </a:t>
            </a:r>
            <a:r>
              <a:rPr lang="en-US" sz="1800" i="1" dirty="0" smtClean="0"/>
              <a:t>user code</a:t>
            </a:r>
            <a:r>
              <a:rPr lang="en-US" sz="1800" dirty="0" smtClean="0"/>
              <a:t>&gt; vs. runtime memory usage</a:t>
            </a:r>
          </a:p>
          <a:p>
            <a:pPr lvl="1"/>
            <a:r>
              <a:rPr lang="en-US" sz="1800" dirty="0" smtClean="0"/>
              <a:t>No 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(data, configurations, user code)</a:t>
            </a:r>
            <a:endParaRPr lang="en-US" sz="1600" dirty="0"/>
          </a:p>
          <a:p>
            <a:pPr lvl="1"/>
            <a:r>
              <a:rPr lang="en-US" sz="1800" dirty="0" smtClean="0"/>
              <a:t>User code is arbitrarily written, or generated by high-level languages</a:t>
            </a:r>
            <a:endParaRPr lang="en-US" sz="1800" dirty="0"/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do</a:t>
            </a:r>
          </a:p>
          <a:p>
            <a:pPr lvl="1"/>
            <a:r>
              <a:rPr lang="en-US" dirty="0"/>
              <a:t>figure out </a:t>
            </a:r>
            <a:r>
              <a:rPr lang="en-US" dirty="0">
                <a:solidFill>
                  <a:srgbClr val="393BAA"/>
                </a:solidFill>
              </a:rPr>
              <a:t>what objects </a:t>
            </a:r>
            <a:r>
              <a:rPr lang="en-US" dirty="0"/>
              <a:t>are </a:t>
            </a:r>
            <a:r>
              <a:rPr lang="en-US" dirty="0" smtClean="0"/>
              <a:t>persisted </a:t>
            </a:r>
            <a:r>
              <a:rPr lang="en-US" dirty="0"/>
              <a:t>in </a:t>
            </a:r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dirty="0" smtClean="0"/>
              <a:t>, Eclipse MAT)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unnecessarily persisted in memory</a:t>
            </a:r>
          </a:p>
          <a:p>
            <a:pPr lvl="2"/>
            <a:r>
              <a:rPr lang="en-US" dirty="0" smtClean="0"/>
              <a:t>Memory leak detectors (e.g., Cork, Container profiling)</a:t>
            </a:r>
            <a:endParaRPr lang="en-US" dirty="0"/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/>
              <a:t>Cannot </a:t>
            </a:r>
            <a:r>
              <a:rPr lang="en-US" sz="2400" dirty="0" smtClean="0"/>
              <a:t>do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smtClean="0"/>
              <a:t>in-memory </a:t>
            </a:r>
            <a:r>
              <a:rPr lang="en-US" dirty="0"/>
              <a:t>objects come from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Why</a:t>
            </a:r>
            <a:r>
              <a:rPr lang="en-US" dirty="0"/>
              <a:t> </a:t>
            </a:r>
            <a:r>
              <a:rPr lang="en-US" dirty="0" smtClean="0"/>
              <a:t>in-memory </a:t>
            </a:r>
            <a:r>
              <a:rPr lang="en-US" dirty="0"/>
              <a:t>objects become so large</a:t>
            </a:r>
            <a:endParaRPr lang="en-US" dirty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profiling</a:t>
            </a:r>
          </a:p>
          <a:p>
            <a:pPr lvl="1"/>
            <a:r>
              <a:rPr lang="en-US" dirty="0" smtClean="0"/>
              <a:t>Profile the memory usage of MapReduce applications</a:t>
            </a:r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/>
              <a:t>Trace excessive memory usage back to app’s static information</a:t>
            </a:r>
            <a:endParaRPr lang="en-US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Reconstructing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Reconstructing the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9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problem diagnosis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memory diagnosis</a:t>
            </a:r>
            <a:endParaRPr lang="en-US" dirty="0"/>
          </a:p>
          <a:p>
            <a:pPr lvl="1"/>
            <a:r>
              <a:rPr lang="en-US" dirty="0" smtClean="0"/>
              <a:t>Rules for user code</a:t>
            </a:r>
          </a:p>
          <a:p>
            <a:pPr lvl="2"/>
            <a:r>
              <a:rPr lang="en-US" dirty="0" smtClean="0"/>
              <a:t>OOM error =&gt; root cause in user code and error-related data</a:t>
            </a:r>
          </a:p>
          <a:p>
            <a:pPr lvl="1"/>
            <a:r>
              <a:rPr lang="en-US" dirty="0"/>
              <a:t>Rules for dataflow</a:t>
            </a:r>
          </a:p>
          <a:p>
            <a:pPr lvl="2"/>
            <a:r>
              <a:rPr lang="en-US" dirty="0" smtClean="0"/>
              <a:t>Error-related data =&gt; skewed data and </a:t>
            </a:r>
            <a:r>
              <a:rPr lang="en-US" smtClean="0"/>
              <a:t>improper configurations</a:t>
            </a:r>
            <a:endParaRPr lang="en-US" dirty="0"/>
          </a:p>
          <a:p>
            <a:pPr lvl="1"/>
            <a:endParaRPr lang="en-US" dirty="0"/>
          </a:p>
          <a:p>
            <a:pPr marL="742950" lvl="2" indent="-342900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13246</TotalTime>
  <Words>5687</Words>
  <Application>Microsoft Macintosh PowerPoint</Application>
  <PresentationFormat>On-screen Show (4:3)</PresentationFormat>
  <Paragraphs>1569</Paragraphs>
  <Slides>77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Overview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Conclusions</vt:lpstr>
      <vt:lpstr>PowerPoint Presentation</vt:lpstr>
      <vt:lpstr>Motivation</vt:lpstr>
      <vt:lpstr>Motivation – Current memory profilers </vt:lpstr>
      <vt:lpstr>Our work – Memory profiler for MR applications</vt:lpstr>
      <vt:lpstr>Our work – Memory profiler for MR applications</vt:lpstr>
      <vt:lpstr>Mprof – Memory profiling</vt:lpstr>
      <vt:lpstr>Mprof – Memory problem diagnosis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3680</cp:revision>
  <cp:lastPrinted>2015-08-26T03:13:19Z</cp:lastPrinted>
  <dcterms:created xsi:type="dcterms:W3CDTF">2015-08-19T15:04:14Z</dcterms:created>
  <dcterms:modified xsi:type="dcterms:W3CDTF">2015-11-12T15:43:51Z</dcterms:modified>
</cp:coreProperties>
</file>